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A68E"/>
    <a:srgbClr val="9A8D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2" autoAdjust="0"/>
    <p:restoredTop sz="94660"/>
  </p:normalViewPr>
  <p:slideViewPr>
    <p:cSldViewPr snapToGrid="0">
      <p:cViewPr>
        <p:scale>
          <a:sx n="120" d="100"/>
          <a:sy n="120" d="100"/>
        </p:scale>
        <p:origin x="1002" y="-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74E0-E0CC-40B2-9F9B-F2CDD6B7CF5E}" type="datetimeFigureOut">
              <a:rPr lang="it-IT" smtClean="0"/>
              <a:t>15/12/2025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0431C-C543-48E6-9411-0D358D70C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3311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74E0-E0CC-40B2-9F9B-F2CDD6B7CF5E}" type="datetimeFigureOut">
              <a:rPr lang="it-IT" smtClean="0"/>
              <a:t>15/12/2025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0431C-C543-48E6-9411-0D358D70C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001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74E0-E0CC-40B2-9F9B-F2CDD6B7CF5E}" type="datetimeFigureOut">
              <a:rPr lang="it-IT" smtClean="0"/>
              <a:t>15/12/2025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0431C-C543-48E6-9411-0D358D70C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01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74E0-E0CC-40B2-9F9B-F2CDD6B7CF5E}" type="datetimeFigureOut">
              <a:rPr lang="it-IT" smtClean="0"/>
              <a:t>15/12/2025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0431C-C543-48E6-9411-0D358D70C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18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74E0-E0CC-40B2-9F9B-F2CDD6B7CF5E}" type="datetimeFigureOut">
              <a:rPr lang="it-IT" smtClean="0"/>
              <a:t>15/12/2025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0431C-C543-48E6-9411-0D358D70C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60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74E0-E0CC-40B2-9F9B-F2CDD6B7CF5E}" type="datetimeFigureOut">
              <a:rPr lang="it-IT" smtClean="0"/>
              <a:t>15/12/2025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0431C-C543-48E6-9411-0D358D70C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419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74E0-E0CC-40B2-9F9B-F2CDD6B7CF5E}" type="datetimeFigureOut">
              <a:rPr lang="it-IT" smtClean="0"/>
              <a:t>15/12/2025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0431C-C543-48E6-9411-0D358D70C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26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74E0-E0CC-40B2-9F9B-F2CDD6B7CF5E}" type="datetimeFigureOut">
              <a:rPr lang="it-IT" smtClean="0"/>
              <a:t>15/12/2025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0431C-C543-48E6-9411-0D358D70C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585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74E0-E0CC-40B2-9F9B-F2CDD6B7CF5E}" type="datetimeFigureOut">
              <a:rPr lang="it-IT" smtClean="0"/>
              <a:t>15/12/2025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0431C-C543-48E6-9411-0D358D70C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7829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74E0-E0CC-40B2-9F9B-F2CDD6B7CF5E}" type="datetimeFigureOut">
              <a:rPr lang="it-IT" smtClean="0"/>
              <a:t>15/12/2025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0431C-C543-48E6-9411-0D358D70C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08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74E0-E0CC-40B2-9F9B-F2CDD6B7CF5E}" type="datetimeFigureOut">
              <a:rPr lang="it-IT" smtClean="0"/>
              <a:t>15/12/2025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0431C-C543-48E6-9411-0D358D70C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443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F74E0-E0CC-40B2-9F9B-F2CDD6B7CF5E}" type="datetimeFigureOut">
              <a:rPr lang="it-IT" smtClean="0"/>
              <a:t>15/12/2025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0431C-C543-48E6-9411-0D358D70C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86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885BE0C-747B-4E12-8418-156C88A0C2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56" b="21970"/>
          <a:stretch/>
        </p:blipFill>
        <p:spPr>
          <a:xfrm flipH="1">
            <a:off x="0" y="0"/>
            <a:ext cx="9906000" cy="1784762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C7FE9BF2-E9AE-4478-B48D-07453D80B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828" y="161568"/>
            <a:ext cx="2024767" cy="388637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Avenir Next LT Pro" panose="020B0504020202020204" pitchFamily="34" charset="0"/>
              </a:rPr>
              <a:t>HORON FIT 94 </a:t>
            </a:r>
          </a:p>
        </p:txBody>
      </p:sp>
      <p:graphicFrame>
        <p:nvGraphicFramePr>
          <p:cNvPr id="8" name="Tabella 8">
            <a:extLst>
              <a:ext uri="{FF2B5EF4-FFF2-40B4-BE49-F238E27FC236}">
                <a16:creationId xmlns:a16="http://schemas.microsoft.com/office/drawing/2014/main" id="{C847E282-795D-4DC9-BA7A-782408175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992837"/>
              </p:ext>
            </p:extLst>
          </p:nvPr>
        </p:nvGraphicFramePr>
        <p:xfrm>
          <a:off x="347133" y="1755266"/>
          <a:ext cx="9210935" cy="49411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64940">
                  <a:extLst>
                    <a:ext uri="{9D8B030D-6E8A-4147-A177-3AD203B41FA5}">
                      <a16:colId xmlns:a16="http://schemas.microsoft.com/office/drawing/2014/main" val="4098977329"/>
                    </a:ext>
                  </a:extLst>
                </a:gridCol>
                <a:gridCol w="3645995">
                  <a:extLst>
                    <a:ext uri="{9D8B030D-6E8A-4147-A177-3AD203B41FA5}">
                      <a16:colId xmlns:a16="http://schemas.microsoft.com/office/drawing/2014/main" val="1395727678"/>
                    </a:ext>
                  </a:extLst>
                </a:gridCol>
              </a:tblGrid>
              <a:tr h="281091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Avenir Next LT Pro" panose="020B0504020202020204" pitchFamily="34" charset="0"/>
                        </a:rPr>
                        <a:t>DOTAZIONI DI SERIE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292685"/>
                  </a:ext>
                </a:extLst>
              </a:tr>
              <a:tr h="259753"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venir Next LT Pro" panose="020B0504020202020204" pitchFamily="34" charset="0"/>
                        </a:rPr>
                        <a:t>MOTORIZZAZIONE, POTENZA (CV)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venir Next LT Pro" panose="020B0504020202020204" pitchFamily="34" charset="0"/>
                        </a:rPr>
                        <a:t>FORD TRANSIT - 165 CV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8393501"/>
                  </a:ext>
                </a:extLst>
              </a:tr>
              <a:tr h="266003">
                <a:tc>
                  <a:txBody>
                    <a:bodyPr/>
                    <a:lstStyle/>
                    <a:p>
                      <a:pPr algn="l"/>
                      <a:r>
                        <a:rPr lang="it-IT" sz="800" b="0" u="none" strike="noStrike" kern="1200" baseline="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</a:rPr>
                        <a:t>LUNGHEZZA ESTERNA (MM)</a:t>
                      </a:r>
                      <a:endParaRPr lang="it-IT" sz="800" b="0" i="0" u="none" strike="noStrike" kern="1200" baseline="0" dirty="0">
                        <a:solidFill>
                          <a:schemeClr val="dk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venir Next LT Pro" panose="020B0504020202020204" pitchFamily="34" charset="0"/>
                        </a:rPr>
                        <a:t>6410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2840886"/>
                  </a:ext>
                </a:extLst>
              </a:tr>
              <a:tr h="269203">
                <a:tc>
                  <a:txBody>
                    <a:bodyPr/>
                    <a:lstStyle/>
                    <a:p>
                      <a:r>
                        <a:rPr lang="it-IT" sz="800" b="0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LARGHEZZA ESTERNA (MM)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venir Next LT Pro" panose="020B0504020202020204" pitchFamily="34" charset="0"/>
                        </a:rPr>
                        <a:t>2150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2381617"/>
                  </a:ext>
                </a:extLst>
              </a:tr>
              <a:tr h="237867">
                <a:tc>
                  <a:txBody>
                    <a:bodyPr/>
                    <a:lstStyle/>
                    <a:p>
                      <a:r>
                        <a:rPr lang="it-IT" sz="800" b="0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ALTEZZA ESTERNA / INTERNA (CM)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venir Next LT Pro" panose="020B0504020202020204" pitchFamily="34" charset="0"/>
                        </a:rPr>
                        <a:t>2850 / 2040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8981546"/>
                  </a:ext>
                </a:extLst>
              </a:tr>
              <a:tr h="266004">
                <a:tc>
                  <a:txBody>
                    <a:bodyPr/>
                    <a:lstStyle/>
                    <a:p>
                      <a:r>
                        <a:rPr lang="it-IT" sz="800" b="0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LETTO POSTERIORE (CM)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venir Next LT Pro" panose="020B0504020202020204" pitchFamily="34" charset="0"/>
                        </a:rPr>
                        <a:t>190x135(111)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5175173"/>
                  </a:ext>
                </a:extLst>
              </a:tr>
              <a:tr h="282628">
                <a:tc>
                  <a:txBody>
                    <a:bodyPr/>
                    <a:lstStyle/>
                    <a:p>
                      <a:r>
                        <a:rPr lang="it-IT" sz="800" b="0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LETTO SUPPLEMENTARE AUSILIARIO IN DINETTE (CM)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venir Next LT Pro" panose="020B0504020202020204" pitchFamily="34" charset="0"/>
                        </a:rPr>
                        <a:t>200x93(50)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9577805"/>
                  </a:ext>
                </a:extLst>
              </a:tr>
              <a:tr h="240710">
                <a:tc>
                  <a:txBody>
                    <a:bodyPr/>
                    <a:lstStyle/>
                    <a:p>
                      <a:r>
                        <a:rPr lang="it-IT" sz="800" b="0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LETTO BASCULANTE (CM)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venir Next LT Pro" panose="020B0504020202020204" pitchFamily="34" charset="0"/>
                        </a:rPr>
                        <a:t>190x132(113)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7052619"/>
                  </a:ext>
                </a:extLst>
              </a:tr>
              <a:tr h="230051">
                <a:tc>
                  <a:txBody>
                    <a:bodyPr/>
                    <a:lstStyle/>
                    <a:p>
                      <a:r>
                        <a:rPr lang="it-IT" sz="800" b="0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GAVONE (APERTURA UTILE, CM)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venir Next LT Pro" panose="020B0504020202020204" pitchFamily="34" charset="0"/>
                        </a:rPr>
                        <a:t>115x65 – 115x90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5342342"/>
                  </a:ext>
                </a:extLst>
              </a:tr>
              <a:tr h="248491">
                <a:tc>
                  <a:txBody>
                    <a:bodyPr/>
                    <a:lstStyle/>
                    <a:p>
                      <a:r>
                        <a:rPr lang="it-IT" sz="800" b="0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ALTEZZA MASSIMA INTERNA GARAGE (CM)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venir Next LT Pro" panose="020B0504020202020204" pitchFamily="34" charset="0"/>
                        </a:rPr>
                        <a:t>125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4306841"/>
                  </a:ext>
                </a:extLst>
              </a:tr>
              <a:tr h="235202">
                <a:tc>
                  <a:txBody>
                    <a:bodyPr/>
                    <a:lstStyle/>
                    <a:p>
                      <a:r>
                        <a:rPr lang="it-IT" sz="800" b="0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FUOCHI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venir Next LT Pro" panose="020B05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8399650"/>
                  </a:ext>
                </a:extLst>
              </a:tr>
              <a:tr h="261217">
                <a:tc>
                  <a:txBody>
                    <a:bodyPr/>
                    <a:lstStyle/>
                    <a:p>
                      <a:r>
                        <a:rPr lang="it-IT" sz="800" b="1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FRIGORIFERO A COMPRESSORE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venir Next LT Pro" panose="020B0504020202020204" pitchFamily="34" charset="0"/>
                        </a:rPr>
                        <a:t>150 SLIM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8368032"/>
                  </a:ext>
                </a:extLst>
              </a:tr>
              <a:tr h="240875">
                <a:tc>
                  <a:txBody>
                    <a:bodyPr/>
                    <a:lstStyle/>
                    <a:p>
                      <a:r>
                        <a:rPr lang="it-IT" sz="800" b="1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RISCALDAMENTO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venir Next LT Pro" panose="020B0504020202020204" pitchFamily="34" charset="0"/>
                        </a:rPr>
                        <a:t>Combi 4 Diesel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4871170"/>
                  </a:ext>
                </a:extLst>
              </a:tr>
              <a:tr h="277525">
                <a:tc>
                  <a:txBody>
                    <a:bodyPr/>
                    <a:lstStyle/>
                    <a:p>
                      <a:r>
                        <a:rPr lang="it-IT" sz="800" b="0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PORTATA MAX GAVONE GAS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venir Next LT Pro" panose="020B0504020202020204" pitchFamily="34" charset="0"/>
                        </a:rPr>
                        <a:t>max 20 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6217816"/>
                  </a:ext>
                </a:extLst>
              </a:tr>
              <a:tr h="263834">
                <a:tc>
                  <a:txBody>
                    <a:bodyPr/>
                    <a:lstStyle/>
                    <a:p>
                      <a:r>
                        <a:rPr lang="it-IT" sz="800" b="0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CAPACITÀ MAX SERBATOI: ACQUE CHIARE IN MARCIA / ACQUE CHIARE IN SOSTA / ACQUE GRIGIE (L)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venir Next LT Pro" panose="020B0504020202020204" pitchFamily="34" charset="0"/>
                        </a:rPr>
                        <a:t>20 / 100 / 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0052352"/>
                  </a:ext>
                </a:extLst>
              </a:tr>
              <a:tr h="279672">
                <a:tc>
                  <a:txBody>
                    <a:bodyPr/>
                    <a:lstStyle/>
                    <a:p>
                      <a:r>
                        <a:rPr lang="it-IT" sz="800" b="1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PANNELLO SOLARE 220w CON REGOLATORE MPPT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venir Next LT Pro" panose="020B0504020202020204" pitchFamily="34" charset="0"/>
                        </a:rPr>
                        <a:t>S (2)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7032948"/>
                  </a:ext>
                </a:extLst>
              </a:tr>
              <a:tr h="224816">
                <a:tc>
                  <a:txBody>
                    <a:bodyPr/>
                    <a:lstStyle/>
                    <a:p>
                      <a:r>
                        <a:rPr lang="it-IT" sz="800" b="1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BATTERIA A LITIO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venir Next LT Pro" panose="020B0504020202020204" pitchFamily="34" charset="0"/>
                        </a:rPr>
                        <a:t>S (2)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0502341"/>
                  </a:ext>
                </a:extLst>
              </a:tr>
              <a:tr h="28811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it-IT" sz="800" b="1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VERANDA</a:t>
                      </a:r>
                    </a:p>
                  </a:txBody>
                  <a:tcPr marT="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venir Next LT Pro" panose="020B0504020202020204" pitchFamily="34" charset="0"/>
                        </a:rPr>
                        <a:t>S (3,5m)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7596844"/>
                  </a:ext>
                </a:extLst>
              </a:tr>
              <a:tr h="28811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it-IT" sz="800" b="1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CERCHI IN LEGA NERI DA 16’’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venir Next LT Pro" panose="020B0504020202020204" pitchFamily="34" charset="0"/>
                        </a:rPr>
                        <a:t>S</a:t>
                      </a:r>
                    </a:p>
                  </a:txBody>
                  <a:tcPr marT="72000"/>
                </a:tc>
                <a:extLst>
                  <a:ext uri="{0D108BD9-81ED-4DB2-BD59-A6C34878D82A}">
                    <a16:rowId xmlns:a16="http://schemas.microsoft.com/office/drawing/2014/main" val="869174955"/>
                  </a:ext>
                </a:extLst>
              </a:tr>
            </a:tbl>
          </a:graphicData>
        </a:graphic>
      </p:graphicFrame>
      <p:sp>
        <p:nvSpPr>
          <p:cNvPr id="9" name="Rettangolo 8">
            <a:extLst>
              <a:ext uri="{FF2B5EF4-FFF2-40B4-BE49-F238E27FC236}">
                <a16:creationId xmlns:a16="http://schemas.microsoft.com/office/drawing/2014/main" id="{0735CAC4-9DBF-4A53-97EE-51FC21F4E68E}"/>
              </a:ext>
            </a:extLst>
          </p:cNvPr>
          <p:cNvSpPr/>
          <p:nvPr/>
        </p:nvSpPr>
        <p:spPr>
          <a:xfrm>
            <a:off x="4542049" y="1246855"/>
            <a:ext cx="282450" cy="293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32339">
              <a:defRPr/>
            </a:pPr>
            <a:r>
              <a:rPr lang="it-IT" sz="1309" dirty="0">
                <a:solidFill>
                  <a:prstClr val="black"/>
                </a:solidFill>
                <a:latin typeface="Avenir Next LT Pro" panose="020B0504020202020204" pitchFamily="34" charset="0"/>
              </a:rPr>
              <a:t>5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3ECC45B-05CD-44FB-908D-D90DFD083F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5"/>
          <a:stretch/>
        </p:blipFill>
        <p:spPr>
          <a:xfrm>
            <a:off x="4146959" y="1221278"/>
            <a:ext cx="400325" cy="34642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2589D05-4E97-4D62-94E9-B4D0A5D507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02"/>
          <a:stretch/>
        </p:blipFill>
        <p:spPr>
          <a:xfrm>
            <a:off x="3567903" y="1222200"/>
            <a:ext cx="354815" cy="309744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506C6ED3-8F2F-4BE6-9949-D40F43898F29}"/>
              </a:ext>
            </a:extLst>
          </p:cNvPr>
          <p:cNvSpPr/>
          <p:nvPr/>
        </p:nvSpPr>
        <p:spPr>
          <a:xfrm>
            <a:off x="3854753" y="1251591"/>
            <a:ext cx="282450" cy="293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32339">
              <a:defRPr/>
            </a:pPr>
            <a:r>
              <a:rPr lang="it-IT" sz="1309" dirty="0">
                <a:solidFill>
                  <a:prstClr val="black"/>
                </a:solidFill>
                <a:latin typeface="Avenir Next LT Pro" panose="020B0504020202020204" pitchFamily="34" charset="0"/>
              </a:rPr>
              <a:t>5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3DB59F6-D19A-4712-9F57-F9FDE7B7C6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102" y="1720430"/>
            <a:ext cx="725991" cy="273381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C6A0D361-C88E-4BA1-8A12-91C08F17DF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9" b="23676"/>
          <a:stretch/>
        </p:blipFill>
        <p:spPr>
          <a:xfrm>
            <a:off x="8773147" y="37428"/>
            <a:ext cx="1028324" cy="592674"/>
          </a:xfrm>
          <a:prstGeom prst="rect">
            <a:avLst/>
          </a:prstGeom>
        </p:spPr>
      </p:pic>
      <p:pic>
        <p:nvPicPr>
          <p:cNvPr id="4" name="Immagine 3" descr="Immagine che contiene schermata, design, elettrodomestico&#10;&#10;Il contenuto generato dall'IA potrebbe non essere corretto.">
            <a:extLst>
              <a:ext uri="{FF2B5EF4-FFF2-40B4-BE49-F238E27FC236}">
                <a16:creationId xmlns:a16="http://schemas.microsoft.com/office/drawing/2014/main" id="{E5DDEBC0-6BEE-7CE0-E0E6-FF3B3EBCC0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62" y="423527"/>
            <a:ext cx="3062412" cy="130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52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885BE0C-747B-4E12-8418-156C88A0C2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56" b="21970"/>
          <a:stretch/>
        </p:blipFill>
        <p:spPr>
          <a:xfrm flipH="1">
            <a:off x="0" y="0"/>
            <a:ext cx="9906000" cy="1784762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C7FE9BF2-E9AE-4478-B48D-07453D80B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992" y="161568"/>
            <a:ext cx="2024767" cy="388637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Avenir Next LT Pro" panose="020B0504020202020204" pitchFamily="34" charset="0"/>
              </a:rPr>
              <a:t>HORON 67XT </a:t>
            </a:r>
          </a:p>
        </p:txBody>
      </p:sp>
      <p:graphicFrame>
        <p:nvGraphicFramePr>
          <p:cNvPr id="8" name="Tabella 8">
            <a:extLst>
              <a:ext uri="{FF2B5EF4-FFF2-40B4-BE49-F238E27FC236}">
                <a16:creationId xmlns:a16="http://schemas.microsoft.com/office/drawing/2014/main" id="{C847E282-795D-4DC9-BA7A-782408175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702995"/>
              </p:ext>
            </p:extLst>
          </p:nvPr>
        </p:nvGraphicFramePr>
        <p:xfrm>
          <a:off x="347133" y="1755266"/>
          <a:ext cx="9210935" cy="49411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64940">
                  <a:extLst>
                    <a:ext uri="{9D8B030D-6E8A-4147-A177-3AD203B41FA5}">
                      <a16:colId xmlns:a16="http://schemas.microsoft.com/office/drawing/2014/main" val="4098977329"/>
                    </a:ext>
                  </a:extLst>
                </a:gridCol>
                <a:gridCol w="3645995">
                  <a:extLst>
                    <a:ext uri="{9D8B030D-6E8A-4147-A177-3AD203B41FA5}">
                      <a16:colId xmlns:a16="http://schemas.microsoft.com/office/drawing/2014/main" val="1395727678"/>
                    </a:ext>
                  </a:extLst>
                </a:gridCol>
              </a:tblGrid>
              <a:tr h="281091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Avenir Next LT Pro" panose="020B0504020202020204" pitchFamily="34" charset="0"/>
                        </a:rPr>
                        <a:t>DOTAZIONI DI SERIE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292685"/>
                  </a:ext>
                </a:extLst>
              </a:tr>
              <a:tr h="259753"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venir Next LT Pro" panose="020B0504020202020204" pitchFamily="34" charset="0"/>
                        </a:rPr>
                        <a:t>MOTORIZZAZIONE, POTENZA (CV)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venir Next LT Pro" panose="020B0504020202020204" pitchFamily="34" charset="0"/>
                        </a:rPr>
                        <a:t>FORD TRANSIT - 165 CV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8393501"/>
                  </a:ext>
                </a:extLst>
              </a:tr>
              <a:tr h="266003">
                <a:tc>
                  <a:txBody>
                    <a:bodyPr/>
                    <a:lstStyle/>
                    <a:p>
                      <a:pPr algn="l"/>
                      <a:r>
                        <a:rPr lang="it-IT" sz="800" b="0" u="none" strike="noStrike" kern="1200" baseline="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</a:rPr>
                        <a:t>LUNGHEZZA ESTERNA (MM)</a:t>
                      </a:r>
                      <a:endParaRPr lang="it-IT" sz="800" b="0" i="0" u="none" strike="noStrike" kern="1200" baseline="0" dirty="0">
                        <a:solidFill>
                          <a:schemeClr val="dk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venir Next LT Pro" panose="020B0504020202020204" pitchFamily="34" charset="0"/>
                        </a:rPr>
                        <a:t>7450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2840886"/>
                  </a:ext>
                </a:extLst>
              </a:tr>
              <a:tr h="269203">
                <a:tc>
                  <a:txBody>
                    <a:bodyPr/>
                    <a:lstStyle/>
                    <a:p>
                      <a:r>
                        <a:rPr lang="it-IT" sz="800" b="0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LARGHEZZA ESTERNA (MM)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venir Next LT Pro" panose="020B0504020202020204" pitchFamily="34" charset="0"/>
                        </a:rPr>
                        <a:t>2350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2381617"/>
                  </a:ext>
                </a:extLst>
              </a:tr>
              <a:tr h="237867">
                <a:tc>
                  <a:txBody>
                    <a:bodyPr/>
                    <a:lstStyle/>
                    <a:p>
                      <a:r>
                        <a:rPr lang="it-IT" sz="800" b="0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ALTEZZA ESTERNA / INTERNA (CM)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venir Next LT Pro" panose="020B0504020202020204" pitchFamily="34" charset="0"/>
                        </a:rPr>
                        <a:t>2850 / 2040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8981546"/>
                  </a:ext>
                </a:extLst>
              </a:tr>
              <a:tr h="266004">
                <a:tc>
                  <a:txBody>
                    <a:bodyPr/>
                    <a:lstStyle/>
                    <a:p>
                      <a:r>
                        <a:rPr lang="it-IT" sz="800" b="0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LETTO POSTERIORE (CM)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venir Next LT Pro" panose="020B0504020202020204" pitchFamily="34" charset="0"/>
                        </a:rPr>
                        <a:t>190x150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5175173"/>
                  </a:ext>
                </a:extLst>
              </a:tr>
              <a:tr h="282628">
                <a:tc>
                  <a:txBody>
                    <a:bodyPr/>
                    <a:lstStyle/>
                    <a:p>
                      <a:r>
                        <a:rPr lang="it-IT" sz="800" b="0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LETTO SUPPLEMENTARE AUSILIARIO IN DINETTE (CM)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venir Next LT Pro" panose="020B0504020202020204" pitchFamily="34" charset="0"/>
                        </a:rPr>
                        <a:t>216x90 (OPT)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9577805"/>
                  </a:ext>
                </a:extLst>
              </a:tr>
              <a:tr h="240710">
                <a:tc>
                  <a:txBody>
                    <a:bodyPr/>
                    <a:lstStyle/>
                    <a:p>
                      <a:r>
                        <a:rPr lang="it-IT" sz="800" b="0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LETTO BASCULANTE (CM)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venir Next LT Pro" panose="020B0504020202020204" pitchFamily="34" charset="0"/>
                        </a:rPr>
                        <a:t>203x135(114)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7052619"/>
                  </a:ext>
                </a:extLst>
              </a:tr>
              <a:tr h="230051">
                <a:tc>
                  <a:txBody>
                    <a:bodyPr/>
                    <a:lstStyle/>
                    <a:p>
                      <a:r>
                        <a:rPr lang="it-IT" sz="800" b="0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GAVONE (APERTURA UTILE, CM)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venir Next LT Pro" panose="020B0504020202020204" pitchFamily="34" charset="0"/>
                        </a:rPr>
                        <a:t>115x90 – 115x90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5342342"/>
                  </a:ext>
                </a:extLst>
              </a:tr>
              <a:tr h="248491">
                <a:tc>
                  <a:txBody>
                    <a:bodyPr/>
                    <a:lstStyle/>
                    <a:p>
                      <a:r>
                        <a:rPr lang="it-IT" sz="800" b="0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ALTEZZA MASSIMA INTERNA GARAGE (CM)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venir Next LT Pro" panose="020B0504020202020204" pitchFamily="34" charset="0"/>
                        </a:rPr>
                        <a:t>117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4306841"/>
                  </a:ext>
                </a:extLst>
              </a:tr>
              <a:tr h="235202">
                <a:tc>
                  <a:txBody>
                    <a:bodyPr/>
                    <a:lstStyle/>
                    <a:p>
                      <a:r>
                        <a:rPr lang="it-IT" sz="800" b="0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FUOCHI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venir Next LT Pro" panose="020B05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8399650"/>
                  </a:ext>
                </a:extLst>
              </a:tr>
              <a:tr h="261217">
                <a:tc>
                  <a:txBody>
                    <a:bodyPr/>
                    <a:lstStyle/>
                    <a:p>
                      <a:r>
                        <a:rPr lang="it-IT" sz="800" b="1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FRIGORIFERO A COMPRESSORE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venir Next LT Pro" panose="020B0504020202020204" pitchFamily="34" charset="0"/>
                        </a:rPr>
                        <a:t>150 SLIM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8368032"/>
                  </a:ext>
                </a:extLst>
              </a:tr>
              <a:tr h="240875">
                <a:tc>
                  <a:txBody>
                    <a:bodyPr/>
                    <a:lstStyle/>
                    <a:p>
                      <a:r>
                        <a:rPr lang="it-IT" sz="800" b="1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RISCALDAMENTO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venir Next LT Pro" panose="020B0504020202020204" pitchFamily="34" charset="0"/>
                        </a:rPr>
                        <a:t>Combi 4 Diesel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4871170"/>
                  </a:ext>
                </a:extLst>
              </a:tr>
              <a:tr h="277525">
                <a:tc>
                  <a:txBody>
                    <a:bodyPr/>
                    <a:lstStyle/>
                    <a:p>
                      <a:r>
                        <a:rPr lang="it-IT" sz="800" b="0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PORTATA MAX GAVONE GAS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venir Next LT Pro" panose="020B0504020202020204" pitchFamily="34" charset="0"/>
                        </a:rPr>
                        <a:t>max 20 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6217816"/>
                  </a:ext>
                </a:extLst>
              </a:tr>
              <a:tr h="263834">
                <a:tc>
                  <a:txBody>
                    <a:bodyPr/>
                    <a:lstStyle/>
                    <a:p>
                      <a:r>
                        <a:rPr lang="it-IT" sz="800" b="0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CAPACITÀ MAX SERBATOI: ACQUE CHIARE IN MARCIA / ACQUE CHIARE IN SOSTA / ACQUE GRIGIE (L)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venir Next LT Pro" panose="020B0504020202020204" pitchFamily="34" charset="0"/>
                        </a:rPr>
                        <a:t>20 / 120 / 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0052352"/>
                  </a:ext>
                </a:extLst>
              </a:tr>
              <a:tr h="279672">
                <a:tc>
                  <a:txBody>
                    <a:bodyPr/>
                    <a:lstStyle/>
                    <a:p>
                      <a:r>
                        <a:rPr lang="it-IT" sz="800" b="1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PANNELLO SOLARE 220w CON REGOLATORE MPPT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venir Next LT Pro" panose="020B0504020202020204" pitchFamily="34" charset="0"/>
                        </a:rPr>
                        <a:t>S (2)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7032948"/>
                  </a:ext>
                </a:extLst>
              </a:tr>
              <a:tr h="224816">
                <a:tc>
                  <a:txBody>
                    <a:bodyPr/>
                    <a:lstStyle/>
                    <a:p>
                      <a:r>
                        <a:rPr lang="it-IT" sz="800" b="1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BATTERIA A LITIO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venir Next LT Pro" panose="020B0504020202020204" pitchFamily="34" charset="0"/>
                        </a:rPr>
                        <a:t>S (2)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0502341"/>
                  </a:ext>
                </a:extLst>
              </a:tr>
              <a:tr h="28811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it-IT" sz="800" b="1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VERANDA</a:t>
                      </a:r>
                    </a:p>
                  </a:txBody>
                  <a:tcPr marT="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venir Next LT Pro" panose="020B0504020202020204" pitchFamily="34" charset="0"/>
                        </a:rPr>
                        <a:t>S (3,5m)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7596844"/>
                  </a:ext>
                </a:extLst>
              </a:tr>
              <a:tr h="28811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it-IT" sz="800" b="1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CERCHI IN LEGA NERI DA 16’’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venir Next LT Pro" panose="020B0504020202020204" pitchFamily="34" charset="0"/>
                        </a:rPr>
                        <a:t>S</a:t>
                      </a:r>
                    </a:p>
                  </a:txBody>
                  <a:tcPr marT="36000"/>
                </a:tc>
                <a:extLst>
                  <a:ext uri="{0D108BD9-81ED-4DB2-BD59-A6C34878D82A}">
                    <a16:rowId xmlns:a16="http://schemas.microsoft.com/office/drawing/2014/main" val="869174955"/>
                  </a:ext>
                </a:extLst>
              </a:tr>
            </a:tbl>
          </a:graphicData>
        </a:graphic>
      </p:graphicFrame>
      <p:sp>
        <p:nvSpPr>
          <p:cNvPr id="9" name="Rettangolo 8">
            <a:extLst>
              <a:ext uri="{FF2B5EF4-FFF2-40B4-BE49-F238E27FC236}">
                <a16:creationId xmlns:a16="http://schemas.microsoft.com/office/drawing/2014/main" id="{0735CAC4-9DBF-4A53-97EE-51FC21F4E68E}"/>
              </a:ext>
            </a:extLst>
          </p:cNvPr>
          <p:cNvSpPr/>
          <p:nvPr/>
        </p:nvSpPr>
        <p:spPr>
          <a:xfrm>
            <a:off x="4838145" y="1246855"/>
            <a:ext cx="1010854" cy="293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32339">
              <a:defRPr/>
            </a:pPr>
            <a:r>
              <a:rPr lang="it-IT" sz="1309" dirty="0">
                <a:solidFill>
                  <a:prstClr val="black"/>
                </a:solidFill>
                <a:latin typeface="Avenir Next LT Pro" panose="020B0504020202020204" pitchFamily="34" charset="0"/>
              </a:rPr>
              <a:t>4 (+1 OPT)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3ECC45B-05CD-44FB-908D-D90DFD083F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5"/>
          <a:stretch/>
        </p:blipFill>
        <p:spPr>
          <a:xfrm>
            <a:off x="4460473" y="1221278"/>
            <a:ext cx="400325" cy="34642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2589D05-4E97-4D62-94E9-B4D0A5D507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02"/>
          <a:stretch/>
        </p:blipFill>
        <p:spPr>
          <a:xfrm>
            <a:off x="3881417" y="1222200"/>
            <a:ext cx="354815" cy="309744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506C6ED3-8F2F-4BE6-9949-D40F43898F29}"/>
              </a:ext>
            </a:extLst>
          </p:cNvPr>
          <p:cNvSpPr/>
          <p:nvPr/>
        </p:nvSpPr>
        <p:spPr>
          <a:xfrm>
            <a:off x="4168267" y="1251591"/>
            <a:ext cx="282450" cy="293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32339">
              <a:defRPr/>
            </a:pPr>
            <a:r>
              <a:rPr lang="it-IT" sz="1309" dirty="0">
                <a:solidFill>
                  <a:prstClr val="black"/>
                </a:solidFill>
                <a:latin typeface="Avenir Next LT Pro" panose="020B0504020202020204" pitchFamily="34" charset="0"/>
              </a:rPr>
              <a:t>4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3DB59F6-D19A-4712-9F57-F9FDE7B7C6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102" y="1720430"/>
            <a:ext cx="725991" cy="273381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C6A0D361-C88E-4BA1-8A12-91C08F17DF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9" b="23676"/>
          <a:stretch/>
        </p:blipFill>
        <p:spPr>
          <a:xfrm>
            <a:off x="8773147" y="37428"/>
            <a:ext cx="1028324" cy="592674"/>
          </a:xfrm>
          <a:prstGeom prst="rect">
            <a:avLst/>
          </a:prstGeom>
        </p:spPr>
      </p:pic>
      <p:pic>
        <p:nvPicPr>
          <p:cNvPr id="6" name="Immagine 5" descr="Immagine che contiene schermata, design, elettrodomestico&#10;&#10;Il contenuto generato dall'IA potrebbe non essere corretto.">
            <a:extLst>
              <a:ext uri="{FF2B5EF4-FFF2-40B4-BE49-F238E27FC236}">
                <a16:creationId xmlns:a16="http://schemas.microsoft.com/office/drawing/2014/main" id="{71E1657C-74EF-96D6-A940-8B645FEF70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3" y="414214"/>
            <a:ext cx="3363174" cy="127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50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885BE0C-747B-4E12-8418-156C88A0C2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56" b="21970"/>
          <a:stretch/>
        </p:blipFill>
        <p:spPr>
          <a:xfrm flipH="1">
            <a:off x="0" y="0"/>
            <a:ext cx="9906000" cy="1784762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C7FE9BF2-E9AE-4478-B48D-07453D80B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992" y="161568"/>
            <a:ext cx="2024767" cy="388637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Avenir Next LT Pro" panose="020B0504020202020204" pitchFamily="34" charset="0"/>
              </a:rPr>
              <a:t>HORON 88XT </a:t>
            </a:r>
          </a:p>
        </p:txBody>
      </p:sp>
      <p:graphicFrame>
        <p:nvGraphicFramePr>
          <p:cNvPr id="8" name="Tabella 8">
            <a:extLst>
              <a:ext uri="{FF2B5EF4-FFF2-40B4-BE49-F238E27FC236}">
                <a16:creationId xmlns:a16="http://schemas.microsoft.com/office/drawing/2014/main" id="{C847E282-795D-4DC9-BA7A-782408175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636994"/>
              </p:ext>
            </p:extLst>
          </p:nvPr>
        </p:nvGraphicFramePr>
        <p:xfrm>
          <a:off x="347133" y="1755266"/>
          <a:ext cx="9210935" cy="49411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64940">
                  <a:extLst>
                    <a:ext uri="{9D8B030D-6E8A-4147-A177-3AD203B41FA5}">
                      <a16:colId xmlns:a16="http://schemas.microsoft.com/office/drawing/2014/main" val="4098977329"/>
                    </a:ext>
                  </a:extLst>
                </a:gridCol>
                <a:gridCol w="3645995">
                  <a:extLst>
                    <a:ext uri="{9D8B030D-6E8A-4147-A177-3AD203B41FA5}">
                      <a16:colId xmlns:a16="http://schemas.microsoft.com/office/drawing/2014/main" val="1395727678"/>
                    </a:ext>
                  </a:extLst>
                </a:gridCol>
              </a:tblGrid>
              <a:tr h="281091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Avenir Next LT Pro" panose="020B0504020202020204" pitchFamily="34" charset="0"/>
                        </a:rPr>
                        <a:t>DOTAZIONI DI SERIE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292685"/>
                  </a:ext>
                </a:extLst>
              </a:tr>
              <a:tr h="259753"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venir Next LT Pro" panose="020B0504020202020204" pitchFamily="34" charset="0"/>
                        </a:rPr>
                        <a:t>MOTORIZZAZIONE, POTENZA (CV)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venir Next LT Pro" panose="020B0504020202020204" pitchFamily="34" charset="0"/>
                        </a:rPr>
                        <a:t>FORD TRANSIT - 165 CV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8393501"/>
                  </a:ext>
                </a:extLst>
              </a:tr>
              <a:tr h="266003">
                <a:tc>
                  <a:txBody>
                    <a:bodyPr/>
                    <a:lstStyle/>
                    <a:p>
                      <a:pPr algn="l"/>
                      <a:r>
                        <a:rPr lang="it-IT" sz="800" b="0" u="none" strike="noStrike" kern="1200" baseline="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</a:rPr>
                        <a:t>LUNGHEZZA ESTERNA (MM)</a:t>
                      </a:r>
                      <a:endParaRPr lang="it-IT" sz="800" b="0" i="0" u="none" strike="noStrike" kern="1200" baseline="0" dirty="0">
                        <a:solidFill>
                          <a:schemeClr val="dk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venir Next LT Pro" panose="020B0504020202020204" pitchFamily="34" charset="0"/>
                        </a:rPr>
                        <a:t>7450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2840886"/>
                  </a:ext>
                </a:extLst>
              </a:tr>
              <a:tr h="269203">
                <a:tc>
                  <a:txBody>
                    <a:bodyPr/>
                    <a:lstStyle/>
                    <a:p>
                      <a:r>
                        <a:rPr lang="it-IT" sz="800" b="0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LARGHEZZA ESTERNA (MM)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venir Next LT Pro" panose="020B0504020202020204" pitchFamily="34" charset="0"/>
                        </a:rPr>
                        <a:t>2350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2381617"/>
                  </a:ext>
                </a:extLst>
              </a:tr>
              <a:tr h="237867">
                <a:tc>
                  <a:txBody>
                    <a:bodyPr/>
                    <a:lstStyle/>
                    <a:p>
                      <a:r>
                        <a:rPr lang="it-IT" sz="800" b="0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ALTEZZA ESTERNA / INTERNA (CM)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venir Next LT Pro" panose="020B0504020202020204" pitchFamily="34" charset="0"/>
                        </a:rPr>
                        <a:t>2850 / 2040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8981546"/>
                  </a:ext>
                </a:extLst>
              </a:tr>
              <a:tr h="266004">
                <a:tc>
                  <a:txBody>
                    <a:bodyPr/>
                    <a:lstStyle/>
                    <a:p>
                      <a:r>
                        <a:rPr lang="it-IT" sz="800" b="0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LETTO POSTERIORE (CM)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venir Next LT Pro" panose="020B0504020202020204" pitchFamily="34" charset="0"/>
                        </a:rPr>
                        <a:t>200x80 – 190x80 – 215x160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5175173"/>
                  </a:ext>
                </a:extLst>
              </a:tr>
              <a:tr h="282628">
                <a:tc>
                  <a:txBody>
                    <a:bodyPr/>
                    <a:lstStyle/>
                    <a:p>
                      <a:r>
                        <a:rPr lang="it-IT" sz="800" b="0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LETTO SUPPLEMENTARE AUSILIARIO IN DINETTE (CM)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venir Next LT Pro" panose="020B0504020202020204" pitchFamily="34" charset="0"/>
                        </a:rPr>
                        <a:t>215x60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9577805"/>
                  </a:ext>
                </a:extLst>
              </a:tr>
              <a:tr h="240710">
                <a:tc>
                  <a:txBody>
                    <a:bodyPr/>
                    <a:lstStyle/>
                    <a:p>
                      <a:r>
                        <a:rPr lang="it-IT" sz="800" b="0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LETTO BASCULANTE (CM)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venir Next LT Pro" panose="020B0504020202020204" pitchFamily="34" charset="0"/>
                        </a:rPr>
                        <a:t>203x135(114)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7052619"/>
                  </a:ext>
                </a:extLst>
              </a:tr>
              <a:tr h="230051">
                <a:tc>
                  <a:txBody>
                    <a:bodyPr/>
                    <a:lstStyle/>
                    <a:p>
                      <a:r>
                        <a:rPr lang="it-IT" sz="800" b="0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GAVONE (APERTURA UTILE, CM)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venir Next LT Pro" panose="020B0504020202020204" pitchFamily="34" charset="0"/>
                        </a:rPr>
                        <a:t>115x90 – 115x90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5342342"/>
                  </a:ext>
                </a:extLst>
              </a:tr>
              <a:tr h="248491">
                <a:tc>
                  <a:txBody>
                    <a:bodyPr/>
                    <a:lstStyle/>
                    <a:p>
                      <a:r>
                        <a:rPr lang="it-IT" sz="800" b="0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ALTEZZA MASSIMA INTERNA GARAGE (CM)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venir Next LT Pro" panose="020B0504020202020204" pitchFamily="34" charset="0"/>
                        </a:rPr>
                        <a:t>117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4306841"/>
                  </a:ext>
                </a:extLst>
              </a:tr>
              <a:tr h="235202">
                <a:tc>
                  <a:txBody>
                    <a:bodyPr/>
                    <a:lstStyle/>
                    <a:p>
                      <a:r>
                        <a:rPr lang="it-IT" sz="800" b="0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FUOCHI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venir Next LT Pro" panose="020B05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8399650"/>
                  </a:ext>
                </a:extLst>
              </a:tr>
              <a:tr h="261217">
                <a:tc>
                  <a:txBody>
                    <a:bodyPr/>
                    <a:lstStyle/>
                    <a:p>
                      <a:r>
                        <a:rPr lang="it-IT" sz="800" b="1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FRIGORIFERO A COMPRESSORE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venir Next LT Pro" panose="020B0504020202020204" pitchFamily="34" charset="0"/>
                        </a:rPr>
                        <a:t>150 SLIM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8368032"/>
                  </a:ext>
                </a:extLst>
              </a:tr>
              <a:tr h="240875">
                <a:tc>
                  <a:txBody>
                    <a:bodyPr/>
                    <a:lstStyle/>
                    <a:p>
                      <a:r>
                        <a:rPr lang="it-IT" sz="800" b="1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RISCALDAMENTO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venir Next LT Pro" panose="020B0504020202020204" pitchFamily="34" charset="0"/>
                        </a:rPr>
                        <a:t>Combi 4 Diesel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4871170"/>
                  </a:ext>
                </a:extLst>
              </a:tr>
              <a:tr h="277525">
                <a:tc>
                  <a:txBody>
                    <a:bodyPr/>
                    <a:lstStyle/>
                    <a:p>
                      <a:r>
                        <a:rPr lang="it-IT" sz="800" b="0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PORTATA MAX GAVONE GAS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venir Next LT Pro" panose="020B0504020202020204" pitchFamily="34" charset="0"/>
                        </a:rPr>
                        <a:t>max 20 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6217816"/>
                  </a:ext>
                </a:extLst>
              </a:tr>
              <a:tr h="263834">
                <a:tc>
                  <a:txBody>
                    <a:bodyPr/>
                    <a:lstStyle/>
                    <a:p>
                      <a:r>
                        <a:rPr lang="it-IT" sz="800" b="0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CAPACITÀ MAX SERBATOI: ACQUE CHIARE IN MARCIA / ACQUE CHIARE IN SOSTA / ACQUE GRIGIE (L)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venir Next LT Pro" panose="020B0504020202020204" pitchFamily="34" charset="0"/>
                        </a:rPr>
                        <a:t>20 / 120 / 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0052352"/>
                  </a:ext>
                </a:extLst>
              </a:tr>
              <a:tr h="279672">
                <a:tc>
                  <a:txBody>
                    <a:bodyPr/>
                    <a:lstStyle/>
                    <a:p>
                      <a:r>
                        <a:rPr lang="it-IT" sz="800" b="1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PANNELLO SOLARE 220w CON REGOLATORE MPPT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venir Next LT Pro" panose="020B0504020202020204" pitchFamily="34" charset="0"/>
                        </a:rPr>
                        <a:t>S (2)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7032948"/>
                  </a:ext>
                </a:extLst>
              </a:tr>
              <a:tr h="224816">
                <a:tc>
                  <a:txBody>
                    <a:bodyPr/>
                    <a:lstStyle/>
                    <a:p>
                      <a:r>
                        <a:rPr lang="it-IT" sz="800" b="1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BATTERIA A LITIO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venir Next LT Pro" panose="020B0504020202020204" pitchFamily="34" charset="0"/>
                        </a:rPr>
                        <a:t>S (2)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0502341"/>
                  </a:ext>
                </a:extLst>
              </a:tr>
              <a:tr h="28811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it-IT" sz="800" b="1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VERANDA</a:t>
                      </a:r>
                    </a:p>
                  </a:txBody>
                  <a:tcPr marT="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venir Next LT Pro" panose="020B0504020202020204" pitchFamily="34" charset="0"/>
                        </a:rPr>
                        <a:t>S (3,5m)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7596844"/>
                  </a:ext>
                </a:extLst>
              </a:tr>
              <a:tr h="28811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it-IT" sz="800" b="1" i="0" u="none" strike="noStrike" baseline="0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CERCHI IN LEGA NERI DA 16’’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venir Next LT Pro" panose="020B0504020202020204" pitchFamily="34" charset="0"/>
                        </a:rPr>
                        <a:t>S</a:t>
                      </a:r>
                    </a:p>
                  </a:txBody>
                  <a:tcPr marT="36000"/>
                </a:tc>
                <a:extLst>
                  <a:ext uri="{0D108BD9-81ED-4DB2-BD59-A6C34878D82A}">
                    <a16:rowId xmlns:a16="http://schemas.microsoft.com/office/drawing/2014/main" val="869174955"/>
                  </a:ext>
                </a:extLst>
              </a:tr>
            </a:tbl>
          </a:graphicData>
        </a:graphic>
      </p:graphicFrame>
      <p:sp>
        <p:nvSpPr>
          <p:cNvPr id="9" name="Rettangolo 8">
            <a:extLst>
              <a:ext uri="{FF2B5EF4-FFF2-40B4-BE49-F238E27FC236}">
                <a16:creationId xmlns:a16="http://schemas.microsoft.com/office/drawing/2014/main" id="{0735CAC4-9DBF-4A53-97EE-51FC21F4E68E}"/>
              </a:ext>
            </a:extLst>
          </p:cNvPr>
          <p:cNvSpPr/>
          <p:nvPr/>
        </p:nvSpPr>
        <p:spPr>
          <a:xfrm>
            <a:off x="4838145" y="1246855"/>
            <a:ext cx="282450" cy="293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32339">
              <a:defRPr/>
            </a:pPr>
            <a:r>
              <a:rPr lang="it-IT" sz="1309" dirty="0">
                <a:solidFill>
                  <a:prstClr val="black"/>
                </a:solidFill>
                <a:latin typeface="Avenir Next LT Pro" panose="020B0504020202020204" pitchFamily="34" charset="0"/>
              </a:rPr>
              <a:t>5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3ECC45B-05CD-44FB-908D-D90DFD083F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5"/>
          <a:stretch/>
        </p:blipFill>
        <p:spPr>
          <a:xfrm>
            <a:off x="4460473" y="1221278"/>
            <a:ext cx="400325" cy="34642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2589D05-4E97-4D62-94E9-B4D0A5D507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02"/>
          <a:stretch/>
        </p:blipFill>
        <p:spPr>
          <a:xfrm>
            <a:off x="3881417" y="1222200"/>
            <a:ext cx="354815" cy="309744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506C6ED3-8F2F-4BE6-9949-D40F43898F29}"/>
              </a:ext>
            </a:extLst>
          </p:cNvPr>
          <p:cNvSpPr/>
          <p:nvPr/>
        </p:nvSpPr>
        <p:spPr>
          <a:xfrm>
            <a:off x="4168267" y="1251591"/>
            <a:ext cx="282450" cy="293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32339">
              <a:defRPr/>
            </a:pPr>
            <a:r>
              <a:rPr lang="it-IT" sz="1309" dirty="0">
                <a:solidFill>
                  <a:prstClr val="black"/>
                </a:solidFill>
                <a:latin typeface="Avenir Next LT Pro" panose="020B0504020202020204" pitchFamily="34" charset="0"/>
              </a:rPr>
              <a:t>5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3DB59F6-D19A-4712-9F57-F9FDE7B7C6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102" y="1720430"/>
            <a:ext cx="725991" cy="273381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C6A0D361-C88E-4BA1-8A12-91C08F17DF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9" b="23676"/>
          <a:stretch/>
        </p:blipFill>
        <p:spPr>
          <a:xfrm>
            <a:off x="8773147" y="37428"/>
            <a:ext cx="1028324" cy="592674"/>
          </a:xfrm>
          <a:prstGeom prst="rect">
            <a:avLst/>
          </a:prstGeom>
        </p:spPr>
      </p:pic>
      <p:pic>
        <p:nvPicPr>
          <p:cNvPr id="4" name="Immagine 3" descr="Immagine che contiene schermata, stereo&#10;&#10;Il contenuto generato dall'IA potrebbe non essere corretto.">
            <a:extLst>
              <a:ext uri="{FF2B5EF4-FFF2-40B4-BE49-F238E27FC236}">
                <a16:creationId xmlns:a16="http://schemas.microsoft.com/office/drawing/2014/main" id="{2263E7C7-FC12-0D39-16A3-21E269B2AB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73" y="405517"/>
            <a:ext cx="3362819" cy="129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220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983</TotalTime>
  <Words>473</Words>
  <Application>Microsoft Office PowerPoint</Application>
  <PresentationFormat>A4 (21x29,7 cm)</PresentationFormat>
  <Paragraphs>120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Avenir Next LT Pro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GALGANI Alessia</dc:creator>
  <cp:lastModifiedBy>GALGANI Alessia</cp:lastModifiedBy>
  <cp:revision>84</cp:revision>
  <dcterms:created xsi:type="dcterms:W3CDTF">2025-09-16T12:15:00Z</dcterms:created>
  <dcterms:modified xsi:type="dcterms:W3CDTF">2025-12-15T09:05:03Z</dcterms:modified>
</cp:coreProperties>
</file>